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3"/>
    <p:restoredTop sz="96868" autoAdjust="0"/>
  </p:normalViewPr>
  <p:slideViewPr>
    <p:cSldViewPr snapToGrid="0" snapToObjects="1">
      <p:cViewPr>
        <p:scale>
          <a:sx n="125" d="100"/>
          <a:sy n="125" d="100"/>
        </p:scale>
        <p:origin x="2344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8">
            <a:hlinkClick r:id="rId2"/>
            <a:extLst>
              <a:ext uri="{FF2B5EF4-FFF2-40B4-BE49-F238E27FC236}">
                <a16:creationId xmlns:a16="http://schemas.microsoft.com/office/drawing/2014/main" id="{7927ACE0-FC14-1847-9E5C-CF6E05A6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70A35E-16D5-4246-9089-0642F063C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8DD1E2-08AA-CA42-8F91-0BDDB7B63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60" t="257" r="431" b="257"/>
          <a:stretch/>
        </p:blipFill>
        <p:spPr>
          <a:xfrm>
            <a:off x="8464412" y="76328"/>
            <a:ext cx="605748" cy="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7" y="1187156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SuperMASSA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700" y="3429000"/>
            <a:ext cx="3430596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856701" y="6227435"/>
            <a:ext cx="34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13, 2021</a:t>
            </a:r>
          </a:p>
        </p:txBody>
      </p:sp>
      <p:pic>
        <p:nvPicPr>
          <p:cNvPr id="6" name="Picture 8">
            <a:hlinkClick r:id="rId2"/>
            <a:extLst>
              <a:ext uri="{FF2B5EF4-FFF2-40B4-BE49-F238E27FC236}">
                <a16:creationId xmlns:a16="http://schemas.microsoft.com/office/drawing/2014/main" id="{AA76CB6D-552A-B143-BA79-933F091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52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18DED33A-2C53-3B4A-B8D0-74F6B1C6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71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B5A3F-13C8-AE4A-B432-36B7F5879813}"/>
              </a:ext>
            </a:extLst>
          </p:cNvPr>
          <p:cNvSpPr txBox="1"/>
          <p:nvPr/>
        </p:nvSpPr>
        <p:spPr>
          <a:xfrm>
            <a:off x="6501468" y="6588378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Introduction to the model</a:t>
            </a:r>
          </a:p>
          <a:p>
            <a:r>
              <a:rPr lang="en-US" sz="2400" dirty="0"/>
              <a:t>Ploidy estimation in a sugarcane biparental population</a:t>
            </a:r>
          </a:p>
          <a:p>
            <a:r>
              <a:rPr lang="en-US" sz="2400" dirty="0"/>
              <a:t>Genotype calling in a sweetpotato biparental population using VCF2SM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093D-9B15-3A44-AA9F-808491A4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75" y="384791"/>
            <a:ext cx="7886700" cy="1325563"/>
          </a:xfrm>
        </p:spPr>
        <p:txBody>
          <a:bodyPr/>
          <a:lstStyle/>
          <a:p>
            <a:r>
              <a:rPr lang="en-US"/>
              <a:t>SuperMASSA’s probabilistic graphical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217D-8209-6644-94DC-709CF1141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13" y="1565649"/>
            <a:ext cx="8179174" cy="4647584"/>
          </a:xfrm>
        </p:spPr>
        <p:txBody>
          <a:bodyPr>
            <a:normAutofit/>
          </a:bodyPr>
          <a:lstStyle/>
          <a:p>
            <a:r>
              <a:rPr lang="en-US" sz="2000" dirty="0"/>
              <a:t>SuperMASSA is a software developed to infer ploidy levels and perform genotype calling using dosage-based molecular markers</a:t>
            </a:r>
          </a:p>
          <a:p>
            <a:r>
              <a:rPr lang="en-US" sz="2000" dirty="0"/>
              <a:t>It uses the ratio between the abundance of two allelic variants in probabilistic graphical model to compute the maximum a posteriori configuration of the network</a:t>
            </a:r>
          </a:p>
          <a:p>
            <a:r>
              <a:rPr lang="en-US" sz="2000" dirty="0"/>
              <a:t>Two sets of information</a:t>
            </a:r>
          </a:p>
          <a:p>
            <a:pPr lvl="1"/>
            <a:r>
              <a:rPr lang="en-US" sz="2000" dirty="0"/>
              <a:t>Observations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dirty="0"/>
              <a:t>: offspring’s observed data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baseline="-25000" dirty="0">
                <a:latin typeface="cmti10" panose="020B0500000000000000" pitchFamily="34" charset="0"/>
              </a:rPr>
              <a:t>1</a:t>
            </a:r>
            <a:r>
              <a:rPr lang="en-US" sz="2000" baseline="-25000" dirty="0"/>
              <a:t> </a:t>
            </a:r>
            <a:r>
              <a:rPr lang="en-US" sz="2000" dirty="0"/>
              <a:t>and </a:t>
            </a:r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baseline="-25000" dirty="0">
                <a:latin typeface="cmti10" panose="020B0500000000000000" pitchFamily="34" charset="0"/>
              </a:rPr>
              <a:t>2</a:t>
            </a:r>
            <a:r>
              <a:rPr lang="en-US" sz="2000" baseline="-25000" dirty="0"/>
              <a:t> </a:t>
            </a:r>
            <a:r>
              <a:rPr lang="en-US" sz="2000" dirty="0"/>
              <a:t>: parental observed data (if available)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C</a:t>
            </a:r>
            <a:r>
              <a:rPr lang="en-US" sz="2000" dirty="0"/>
              <a:t>: observed distribution of the genotypes </a:t>
            </a:r>
          </a:p>
          <a:p>
            <a:pPr lvl="1"/>
            <a:r>
              <a:rPr lang="en-US" sz="2000" dirty="0"/>
              <a:t>Theory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P</a:t>
            </a:r>
            <a:r>
              <a:rPr lang="en-US" sz="2000" dirty="0"/>
              <a:t>: ploidy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G</a:t>
            </a:r>
            <a:r>
              <a:rPr lang="en-US" sz="2000" dirty="0"/>
              <a:t>: genotype of all individuals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T</a:t>
            </a:r>
            <a:r>
              <a:rPr lang="en-US" sz="2000" dirty="0"/>
              <a:t>: expected segregation</a:t>
            </a:r>
          </a:p>
        </p:txBody>
      </p:sp>
    </p:spTree>
    <p:extLst>
      <p:ext uri="{BB962C8B-B14F-4D97-AF65-F5344CB8AC3E}">
        <p14:creationId xmlns:p14="http://schemas.microsoft.com/office/powerpoint/2010/main" val="361079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DD591-DF9F-6446-8139-7D4254F4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1" y="1690689"/>
            <a:ext cx="7928315" cy="44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AEB62-9246-534C-94B7-EEDC75F5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81" y="1403173"/>
            <a:ext cx="6068638" cy="4233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1CD8D-4E98-A842-B3E8-7B10CE7C33B4}"/>
              </a:ext>
            </a:extLst>
          </p:cNvPr>
          <p:cNvSpPr txBox="1"/>
          <p:nvPr/>
        </p:nvSpPr>
        <p:spPr>
          <a:xfrm>
            <a:off x="1371599" y="5735586"/>
            <a:ext cx="667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Maximum a posteriori configuration</a:t>
            </a:r>
            <a:r>
              <a:rPr lang="en-US" dirty="0"/>
              <a:t>: It is the configuration (set of assignments) that maximizes the joint probability of the network, given the evidences (observed data)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D1EA07-ABA3-0C4D-B633-450B7F4C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52835-5E4A-C34B-89BF-7C74CB127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B41FB-ED38-EB4C-A32D-C97D7FB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11574E-75A9-0C4B-ADD0-60E1DFBC0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AF17D-7DC9-A14E-96C9-D7CF419FD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F8B958-C12A-094B-8E31-4478B2A29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F6656A-B290-5649-9546-C8D992DCD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52F5D4-11C6-CC44-9B80-12812892D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D42946-6430-FD49-A503-BC43F0C256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26C89-115A-9148-8A73-26CF2B857F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E87A18-5F1B-0246-879C-07F15716A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A6B340-5D66-4A45-AE90-FF1952B9A7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A875D9-50BA-DC42-B5AB-040E4EB756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BBF1E8-1A50-1043-A085-18C1BA71F4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BDA3B3-FEED-934B-8571-0D4B688C01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8" y="489247"/>
            <a:ext cx="7254459" cy="724873"/>
          </a:xfrm>
        </p:spPr>
        <p:txBody>
          <a:bodyPr/>
          <a:lstStyle/>
          <a:p>
            <a:r>
              <a:rPr lang="en-US" dirty="0"/>
              <a:t>Probabilistic graphical model</a:t>
            </a:r>
          </a:p>
        </p:txBody>
      </p:sp>
    </p:spTree>
    <p:extLst>
      <p:ext uri="{BB962C8B-B14F-4D97-AF65-F5344CB8AC3E}">
        <p14:creationId xmlns:p14="http://schemas.microsoft.com/office/powerpoint/2010/main" val="6403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70" y="500062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Ploidy level estimation</a:t>
            </a:r>
            <a:r>
              <a:rPr lang="en-US" sz="3600" dirty="0"/>
              <a:t> in a sugarcane biparental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4DEB8-7917-E645-9ADF-DA199FE6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6" y="3947079"/>
            <a:ext cx="3756276" cy="2285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03ED8-F4B8-5043-BA3A-C267EA47C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65" y="4004555"/>
            <a:ext cx="3756276" cy="2170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4AFE1F-E32E-604C-94B0-6E77872DC175}"/>
              </a:ext>
            </a:extLst>
          </p:cNvPr>
          <p:cNvSpPr/>
          <p:nvPr/>
        </p:nvSpPr>
        <p:spPr>
          <a:xfrm>
            <a:off x="421006" y="1780788"/>
            <a:ext cx="7579894" cy="1974432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Code: to be included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84329-FB2D-2F44-B705-2A718DE89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771" y="1552188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9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49688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9EA00-DE34-494F-BC7F-BAED5735A847}"/>
              </a:ext>
            </a:extLst>
          </p:cNvPr>
          <p:cNvSpPr/>
          <p:nvPr/>
        </p:nvSpPr>
        <p:spPr>
          <a:xfrm>
            <a:off x="538480" y="2075428"/>
            <a:ext cx="7853680" cy="3949452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 VCF2SM.py -i ../data/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sample_vcf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/sample_ch+.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-o sample_trifida_sm_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2000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-a AD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-g BT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-1 Beauregard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-2 Tanzania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-S ~/repos/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-I f1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-M 2:6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-f 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-p 0.80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-n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-c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-t 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96AF4-6398-A040-A5C1-95CAB99D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031" y="1825625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696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44156</TotalTime>
  <Words>317</Words>
  <Application>Microsoft Macintosh PowerPoint</Application>
  <PresentationFormat>On-screen Show (4:3)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cmti10</vt:lpstr>
      <vt:lpstr>Consolas</vt:lpstr>
      <vt:lpstr>Office Theme</vt:lpstr>
      <vt:lpstr>SuperMASSA training section </vt:lpstr>
      <vt:lpstr>Outline</vt:lpstr>
      <vt:lpstr>SuperMASSA’s probabilistic graphical model</vt:lpstr>
      <vt:lpstr>Probabilistic graphical model</vt:lpstr>
      <vt:lpstr>Probabilistic graphical model</vt:lpstr>
      <vt:lpstr>Probabilistic graphical model</vt:lpstr>
      <vt:lpstr>Ploidy level estimation in a sugarcane biparental population</vt:lpstr>
      <vt:lpstr>Genotype calling in a sweetpotato biparental population using VCF2SM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248</cp:revision>
  <dcterms:created xsi:type="dcterms:W3CDTF">2019-10-28T21:32:32Z</dcterms:created>
  <dcterms:modified xsi:type="dcterms:W3CDTF">2021-01-05T21:09:49Z</dcterms:modified>
</cp:coreProperties>
</file>